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9" r:id="rId3"/>
    <p:sldId id="267" r:id="rId4"/>
    <p:sldId id="270" r:id="rId5"/>
    <p:sldId id="271" r:id="rId6"/>
    <p:sldId id="272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8B0"/>
    <a:srgbClr val="FAD7A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33184-C463-3E09-7AEB-39EA0BF40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1F5148-4988-E4E7-2A6A-505D6C429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D7882B-9DBA-F8F6-AF7A-88DEE487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1EA3FB-BDC2-9D15-FFA8-4D063391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77D511-4573-B697-B7A0-E3F195A1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33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C06F85-1802-276B-A6DB-3CB69810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BC220B-90A3-5B71-E2B6-1F673347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E50B4D-84A1-944C-DC74-9BD9A807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B4F589-A331-8965-15C8-FE00744E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5B43B9-E031-B975-9185-F7C853BA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33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6962BA-C252-9F93-C140-B82139E7E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DEEE41B-8242-B5AE-96D4-FDC70C2D6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76CC7E-6B9B-9C59-A5B2-FC212DE4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950A33-B11C-F73D-DC3E-2D75D0FB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DA9DC8-64EF-1A54-3EB5-D97E5EC0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8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70407-6AD1-415B-3DFF-FB034BB0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3848E-BF69-FD6E-8672-6BAB87A73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8ECD5-879A-94F6-2397-D709763E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4EE302-AECF-582B-3162-7152F894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30DDA4-0D57-36A2-B7CC-EB61D86C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44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CF1D30-5B0F-B3CD-8FE9-0936A8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426681-2004-DB74-F174-DA3CE17A3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DAEDD5-627C-7381-FA3D-A4842716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69FEC9-9F76-1F79-5369-F1878D7D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CA3DA5-80FB-6818-80A0-8361AF04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24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8C6E4-8DBB-F484-6D26-4A5619CF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AFC847-BBC5-56FB-3348-780FE5A2F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DCD147-D1EF-70D5-568D-30440366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E2894C-DA94-EEB3-7F32-AA62B954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AF8F90-148E-BC99-C9BA-2C36CB29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181821-F879-AAC8-479C-C22E6A7F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05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C80D6-F835-FBA1-EB4A-AD4520BF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E5D3FF-8E1C-9E2A-B94E-AC65430D0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88982B-D514-844C-1179-ED58D832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E2D512-46A2-6D93-156A-5DC48D322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453E2F-35DA-BDA5-7597-B7B836E30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B36026E-919E-70EB-DD2F-258C62F8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E38A8E-E1C6-A999-5550-80F29919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8CD9759-11B4-1D3D-B402-A399C96B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33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33E04-6D36-744D-1C75-BFD69F6DE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15EDC96-9AA7-6ADA-8D39-39F10CC2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BD74ED-9D0F-F6F7-0105-C31E7BF2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BE9487-FE53-089E-D8E9-3B5F03CE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2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8A0F55-0AFE-C250-386A-60BD7AEA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00ED74-73D8-1A03-6CF7-5E5FE3C2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305853-8EE5-B438-A96C-4C14ADD0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32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2A4B5-BBEF-7266-CCAD-2A609572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885AFF-E92C-9A46-F334-E476DD8E4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95AF45-950C-9EDA-0FA8-BBDD401C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532C88-CAC3-57DB-9522-5347990E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C63695-D12A-F199-2387-3D3DA456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A0CFF7-CFFB-E48D-6191-F6D702C4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56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C24A67-9C89-35A5-9FDA-D75F83A7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88253D-E46E-FC48-19F6-CD537BC0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5C119D-C760-49CB-FCD3-0EE3EF398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F06677-EEEE-3AD0-3EC5-AE3E372D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0D64AD-C1AD-D5B9-A5A2-5C5C1889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222649-81BD-F834-953F-F0547FF7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26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ADB26D7-DB08-EE44-7135-36244C4B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9357C9-AA56-5AC5-8533-7E09854F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51C6FF-E083-E567-E6C3-D7AFF4162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34254-3E05-4FA3-9890-903FCC0905C9}" type="datetimeFigureOut">
              <a:rPr lang="it-IT" smtClean="0"/>
              <a:t>25/01/2024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785E1A-15F2-7904-9CA1-151983AF2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04067B-592F-9DF0-CA5C-0C58CD60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9BDD-F287-4AA2-BD80-C14F0C8EDA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06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A643550-760A-6416-4414-C348912C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17"/>
          <a:stretch/>
        </p:blipFill>
        <p:spPr>
          <a:xfrm>
            <a:off x="0" y="18321"/>
            <a:ext cx="12181190" cy="1610454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1DD74AE-218B-1BB2-170E-96EC13A40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161634"/>
              </p:ext>
            </p:extLst>
          </p:nvPr>
        </p:nvGraphicFramePr>
        <p:xfrm>
          <a:off x="180975" y="1883211"/>
          <a:ext cx="159277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771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PENTATEUCO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Genesi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Esodo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Levitico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Numeri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Deuteronomio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3F6EB1A-8467-2364-3713-DB1E0D7BA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064845"/>
              </p:ext>
            </p:extLst>
          </p:nvPr>
        </p:nvGraphicFramePr>
        <p:xfrm>
          <a:off x="2272740" y="2268975"/>
          <a:ext cx="15927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771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Giosuè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Giudici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Rut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Samuele 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Samuele II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 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 II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3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Cronache 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05436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CA3F02F-882F-B8B5-4693-390320DE3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546571"/>
              </p:ext>
            </p:extLst>
          </p:nvPr>
        </p:nvGraphicFramePr>
        <p:xfrm>
          <a:off x="3987240" y="2268975"/>
          <a:ext cx="15927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771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Cronache II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Esdra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Neemia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Tobia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Giuditta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Ester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Maccabei 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3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Maccabei II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05436"/>
                  </a:ext>
                </a:extLst>
              </a:tr>
            </a:tbl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B9EA6F9C-AA6E-7088-EB14-C68D79C81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064030"/>
              </p:ext>
            </p:extLst>
          </p:nvPr>
        </p:nvGraphicFramePr>
        <p:xfrm>
          <a:off x="6309471" y="2254052"/>
          <a:ext cx="159277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771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Giobbe</a:t>
                      </a:r>
                      <a:r>
                        <a:rPr lang="it-IT" dirty="0"/>
                        <a:t>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Salmi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Proverbi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Qohelet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Siracide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Sapienza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Cantico dei Cantici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39453"/>
                  </a:ext>
                </a:extLst>
              </a:tr>
            </a:tbl>
          </a:graphicData>
        </a:graphic>
      </p:graphicFrame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A06757A3-97F4-A50F-6308-F35ED3F26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3331"/>
              </p:ext>
            </p:extLst>
          </p:nvPr>
        </p:nvGraphicFramePr>
        <p:xfrm>
          <a:off x="8669805" y="2268975"/>
          <a:ext cx="159277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771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Isaia 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Geremia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Lamentazioni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Baruc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Ezechiele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Daniele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Esea</a:t>
                      </a:r>
                      <a:endParaRPr lang="it-IT" dirty="0"/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3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Gioele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0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Amos</a:t>
                      </a:r>
                    </a:p>
                  </a:txBody>
                  <a:tcPr>
                    <a:solidFill>
                      <a:srgbClr val="FF0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4968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B0AFD89-9671-DAAA-5AB8-43FEE224F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705232"/>
              </p:ext>
            </p:extLst>
          </p:nvPr>
        </p:nvGraphicFramePr>
        <p:xfrm>
          <a:off x="10289888" y="2268975"/>
          <a:ext cx="148050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502">
                  <a:extLst>
                    <a:ext uri="{9D8B030D-6E8A-4147-A177-3AD203B41FA5}">
                      <a16:colId xmlns:a16="http://schemas.microsoft.com/office/drawing/2014/main" val="20044734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Abdia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9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Giona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90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Michea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6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Naum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Abacuc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6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Sofonia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Aggeo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3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Zaccaria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0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Malachia</a:t>
                      </a:r>
                    </a:p>
                  </a:txBody>
                  <a:tcPr>
                    <a:solidFill>
                      <a:srgbClr val="FF0000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4968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3CD73C49-5BC9-703A-AEAE-C9F47E790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495415"/>
              </p:ext>
            </p:extLst>
          </p:nvPr>
        </p:nvGraphicFramePr>
        <p:xfrm>
          <a:off x="2272740" y="1883211"/>
          <a:ext cx="33072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270">
                  <a:extLst>
                    <a:ext uri="{9D8B030D-6E8A-4147-A177-3AD203B41FA5}">
                      <a16:colId xmlns:a16="http://schemas.microsoft.com/office/drawing/2014/main" val="2830849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LIBRI  STORICI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83166"/>
                  </a:ext>
                </a:extLst>
              </a:tr>
            </a:tbl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ADCA1AA2-D59F-FEAB-FEA7-2BA7A6966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023056"/>
              </p:ext>
            </p:extLst>
          </p:nvPr>
        </p:nvGraphicFramePr>
        <p:xfrm>
          <a:off x="5772150" y="1868287"/>
          <a:ext cx="26431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88">
                  <a:extLst>
                    <a:ext uri="{9D8B030D-6E8A-4147-A177-3AD203B41FA5}">
                      <a16:colId xmlns:a16="http://schemas.microsoft.com/office/drawing/2014/main" val="2830849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LIBRI  SAPIENZIALI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83166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1B2EB6D-1A81-272E-6AB5-9881EAF03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607628"/>
              </p:ext>
            </p:extLst>
          </p:nvPr>
        </p:nvGraphicFramePr>
        <p:xfrm>
          <a:off x="8940982" y="1883211"/>
          <a:ext cx="26431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88">
                  <a:extLst>
                    <a:ext uri="{9D8B030D-6E8A-4147-A177-3AD203B41FA5}">
                      <a16:colId xmlns:a16="http://schemas.microsoft.com/office/drawing/2014/main" val="2830849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LIBRI  PROFETICI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8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484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91B550-60CF-2D8D-0865-94C51536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2B68F9-F4DB-837D-5D50-373F58966086}"/>
              </a:ext>
            </a:extLst>
          </p:cNvPr>
          <p:cNvSpPr txBox="1"/>
          <p:nvPr/>
        </p:nvSpPr>
        <p:spPr>
          <a:xfrm>
            <a:off x="0" y="6033155"/>
            <a:ext cx="12192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734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B9C1F6C-4711-9F77-761B-2042ECBD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B54901-7372-C599-9AAF-81179388BCE5}"/>
              </a:ext>
            </a:extLst>
          </p:cNvPr>
          <p:cNvSpPr txBox="1"/>
          <p:nvPr/>
        </p:nvSpPr>
        <p:spPr>
          <a:xfrm>
            <a:off x="0" y="6033155"/>
            <a:ext cx="12192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738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76B501-BDB1-E4F4-28DA-C7A6662F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0899DD-8549-462B-E132-A2A6688300C6}"/>
              </a:ext>
            </a:extLst>
          </p:cNvPr>
          <p:cNvSpPr txBox="1"/>
          <p:nvPr/>
        </p:nvSpPr>
        <p:spPr>
          <a:xfrm>
            <a:off x="0" y="5774644"/>
            <a:ext cx="121920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3600" u="sng" dirty="0"/>
              <a:t>1200 a.C. :</a:t>
            </a:r>
            <a:r>
              <a:rPr lang="it-IT" sz="3600" dirty="0"/>
              <a:t>  </a:t>
            </a:r>
            <a:r>
              <a:rPr lang="it-IT" sz="2800" dirty="0"/>
              <a:t>INIZIO DELLA SCRITTURA DEI LIBRI CHE FORMANO L’ANTICO TESTAMENTO </a:t>
            </a:r>
          </a:p>
        </p:txBody>
      </p:sp>
    </p:spTree>
    <p:extLst>
      <p:ext uri="{BB962C8B-B14F-4D97-AF65-F5344CB8AC3E}">
        <p14:creationId xmlns:p14="http://schemas.microsoft.com/office/powerpoint/2010/main" val="199249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3BF576C-08BC-F9ED-3D2E-9A4A1658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6C549A-B4A8-9E4F-5FF8-E1E7FAC81850}"/>
              </a:ext>
            </a:extLst>
          </p:cNvPr>
          <p:cNvSpPr txBox="1"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4000" dirty="0"/>
              <a:t>Note: l’Antico </a:t>
            </a:r>
            <a:r>
              <a:rPr lang="it-IT" sz="4000" dirty="0" err="1"/>
              <a:t>Testameto</a:t>
            </a:r>
            <a:r>
              <a:rPr lang="it-IT" sz="4000" dirty="0"/>
              <a:t> per gli Ebrei </a:t>
            </a:r>
          </a:p>
        </p:txBody>
      </p:sp>
    </p:spTree>
    <p:extLst>
      <p:ext uri="{BB962C8B-B14F-4D97-AF65-F5344CB8AC3E}">
        <p14:creationId xmlns:p14="http://schemas.microsoft.com/office/powerpoint/2010/main" val="276460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885CE9-6720-708D-B866-7EDBA55C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186A5F-F8A5-704D-7C45-C13CCE8E1525}"/>
              </a:ext>
            </a:extLst>
          </p:cNvPr>
          <p:cNvSpPr txBox="1"/>
          <p:nvPr/>
        </p:nvSpPr>
        <p:spPr>
          <a:xfrm>
            <a:off x="0" y="5903893"/>
            <a:ext cx="1219200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 </a:t>
            </a:r>
            <a:r>
              <a:rPr lang="it-IT" sz="2800" dirty="0"/>
              <a:t>contiene l'intera rivelazione divina, sia per mezzo della Torah consegnata a Mosè sul Monte Sinai nel XIV/XIII secolo </a:t>
            </a:r>
            <a:r>
              <a:rPr lang="it-IT" sz="2800" dirty="0" err="1"/>
              <a:t>a.C</a:t>
            </a:r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37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53AF4C5-79C8-2E90-8203-801033BA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7547"/>
            <a:ext cx="1219200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C235D88-EAC1-B828-2576-8BCF519803B1}"/>
              </a:ext>
            </a:extLst>
          </p:cNvPr>
          <p:cNvSpPr/>
          <p:nvPr/>
        </p:nvSpPr>
        <p:spPr>
          <a:xfrm>
            <a:off x="170050" y="3191453"/>
            <a:ext cx="11851899" cy="1754326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gran parte non si conoscono gli </a:t>
            </a:r>
          </a:p>
          <a:p>
            <a:pPr algn="ctr"/>
            <a:r>
              <a:rPr lang="it-IT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‘scrittori’ dei libri dell’antico testamento</a:t>
            </a:r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2EB366-59CA-CF23-D500-6FBDACB99EA4}"/>
              </a:ext>
            </a:extLst>
          </p:cNvPr>
          <p:cNvSpPr txBox="1"/>
          <p:nvPr/>
        </p:nvSpPr>
        <p:spPr>
          <a:xfrm>
            <a:off x="0" y="6033155"/>
            <a:ext cx="12192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718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CFFC48E-98DE-24B4-8FAE-208CC185D056}"/>
              </a:ext>
            </a:extLst>
          </p:cNvPr>
          <p:cNvGrpSpPr/>
          <p:nvPr/>
        </p:nvGrpSpPr>
        <p:grpSpPr>
          <a:xfrm>
            <a:off x="0" y="1222743"/>
            <a:ext cx="12192000" cy="3930978"/>
            <a:chOff x="405352" y="0"/>
            <a:chExt cx="11189617" cy="3280528"/>
          </a:xfrm>
        </p:grpSpPr>
        <p:pic>
          <p:nvPicPr>
            <p:cNvPr id="3" name="Immagine 2" descr="Immagine che contiene testo, schermata, Carattere, design&#10;&#10;Descrizione generata automaticamente">
              <a:extLst>
                <a:ext uri="{FF2B5EF4-FFF2-40B4-BE49-F238E27FC236}">
                  <a16:creationId xmlns:a16="http://schemas.microsoft.com/office/drawing/2014/main" id="{EA643550-760A-6416-4414-C348912C8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" t="61856" r="4614"/>
            <a:stretch/>
          </p:blipFill>
          <p:spPr>
            <a:xfrm>
              <a:off x="405352" y="0"/>
              <a:ext cx="11189617" cy="3280528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B3E2C110-836F-3DC9-B551-56A0ADC7B7F0}"/>
                </a:ext>
              </a:extLst>
            </p:cNvPr>
            <p:cNvSpPr/>
            <p:nvPr/>
          </p:nvSpPr>
          <p:spPr>
            <a:xfrm>
              <a:off x="10671142" y="2696066"/>
              <a:ext cx="923827" cy="584462"/>
            </a:xfrm>
            <a:prstGeom prst="rect">
              <a:avLst/>
            </a:prstGeom>
            <a:solidFill>
              <a:srgbClr val="FBD8B0"/>
            </a:solidFill>
            <a:ln>
              <a:solidFill>
                <a:srgbClr val="FBD8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7996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A643550-760A-6416-4414-C348912C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1856" r="83000"/>
          <a:stretch/>
        </p:blipFill>
        <p:spPr>
          <a:xfrm>
            <a:off x="4554717" y="0"/>
            <a:ext cx="3082565" cy="66949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5435ED-E602-E62A-4EAF-E08BBBFC5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25" t="23093" r="34587" b="57663"/>
          <a:stretch/>
        </p:blipFill>
        <p:spPr>
          <a:xfrm>
            <a:off x="9294829" y="2564091"/>
            <a:ext cx="2083324" cy="13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A643550-760A-6416-4414-C348912C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61856" r="54601"/>
          <a:stretch/>
        </p:blipFill>
        <p:spPr>
          <a:xfrm>
            <a:off x="3151411" y="-1"/>
            <a:ext cx="5889177" cy="66733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0F77BD-F737-E72B-DF77-D26AC702F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25" t="23093" r="34587" b="57663"/>
          <a:stretch/>
        </p:blipFill>
        <p:spPr>
          <a:xfrm>
            <a:off x="9370244" y="2769123"/>
            <a:ext cx="2083324" cy="13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4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A643550-760A-6416-4414-C348912C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0" t="61856" r="35598"/>
          <a:stretch/>
        </p:blipFill>
        <p:spPr>
          <a:xfrm>
            <a:off x="3965542" y="0"/>
            <a:ext cx="4260916" cy="66797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038B8E-7ED0-C797-EF5F-727652C21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25" t="23093" r="34587" b="57663"/>
          <a:stretch/>
        </p:blipFill>
        <p:spPr>
          <a:xfrm>
            <a:off x="9167567" y="2865749"/>
            <a:ext cx="2083324" cy="13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7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A5EAFD-BAF8-A1C6-CD6C-BFCA11202911}"/>
              </a:ext>
            </a:extLst>
          </p:cNvPr>
          <p:cNvSpPr txBox="1"/>
          <p:nvPr/>
        </p:nvSpPr>
        <p:spPr>
          <a:xfrm>
            <a:off x="0" y="6673334"/>
            <a:ext cx="12192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A0F1027-168F-79BE-08E9-00429DECA23F}"/>
              </a:ext>
            </a:extLst>
          </p:cNvPr>
          <p:cNvGrpSpPr/>
          <p:nvPr/>
        </p:nvGrpSpPr>
        <p:grpSpPr>
          <a:xfrm>
            <a:off x="2708658" y="0"/>
            <a:ext cx="6774684" cy="6673334"/>
            <a:chOff x="2708658" y="0"/>
            <a:chExt cx="6774684" cy="6673334"/>
          </a:xfrm>
        </p:grpSpPr>
        <p:pic>
          <p:nvPicPr>
            <p:cNvPr id="3" name="Immagine 2" descr="Immagine che contiene testo, schermata, Carattere, design&#10;&#10;Descrizione generata automaticamente">
              <a:extLst>
                <a:ext uri="{FF2B5EF4-FFF2-40B4-BE49-F238E27FC236}">
                  <a16:creationId xmlns:a16="http://schemas.microsoft.com/office/drawing/2014/main" id="{EA643550-760A-6416-4414-C348912C8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6" t="61856" r="4614"/>
            <a:stretch/>
          </p:blipFill>
          <p:spPr>
            <a:xfrm>
              <a:off x="2708658" y="0"/>
              <a:ext cx="6774684" cy="6673334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40853EF-9478-803F-8603-3E30EECFEB8E}"/>
                </a:ext>
              </a:extLst>
            </p:cNvPr>
            <p:cNvSpPr/>
            <p:nvPr/>
          </p:nvSpPr>
          <p:spPr>
            <a:xfrm>
              <a:off x="7965649" y="5429839"/>
              <a:ext cx="1517693" cy="1027522"/>
            </a:xfrm>
            <a:prstGeom prst="rect">
              <a:avLst/>
            </a:prstGeom>
            <a:solidFill>
              <a:srgbClr val="FAD7AF"/>
            </a:solidFill>
            <a:ln>
              <a:solidFill>
                <a:srgbClr val="FAD7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8890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723B68-0B7E-3EF0-15B6-07161BF82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3" t="31327" r="11912"/>
          <a:stretch/>
        </p:blipFill>
        <p:spPr>
          <a:xfrm>
            <a:off x="13081" y="1024905"/>
            <a:ext cx="12165838" cy="58330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D6461-361C-A47C-BCBB-5AB956E624B3}"/>
              </a:ext>
            </a:extLst>
          </p:cNvPr>
          <p:cNvSpPr txBox="1"/>
          <p:nvPr/>
        </p:nvSpPr>
        <p:spPr>
          <a:xfrm>
            <a:off x="-26162" y="6057781"/>
            <a:ext cx="12192000" cy="8002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    nell’arco di più </a:t>
            </a:r>
            <a:r>
              <a:rPr lang="it-IT" sz="2800" dirty="0"/>
              <a:t>... di mille anni 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2891FB6-B8EE-828F-1FB3-71CAAFC47438}"/>
              </a:ext>
            </a:extLst>
          </p:cNvPr>
          <p:cNvSpPr/>
          <p:nvPr/>
        </p:nvSpPr>
        <p:spPr>
          <a:xfrm>
            <a:off x="1664111" y="0"/>
            <a:ext cx="8009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La BIBBIA e la sua Struttura</a:t>
            </a:r>
          </a:p>
        </p:txBody>
      </p:sp>
    </p:spTree>
    <p:extLst>
      <p:ext uri="{BB962C8B-B14F-4D97-AF65-F5344CB8AC3E}">
        <p14:creationId xmlns:p14="http://schemas.microsoft.com/office/powerpoint/2010/main" val="287446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64F5C1-D873-72B0-0D8D-C81420C3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FC978B-FFC9-DC2A-CBDA-0CE0D86ACE08}"/>
              </a:ext>
            </a:extLst>
          </p:cNvPr>
          <p:cNvSpPr txBox="1"/>
          <p:nvPr/>
        </p:nvSpPr>
        <p:spPr>
          <a:xfrm>
            <a:off x="0" y="6033155"/>
            <a:ext cx="12192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518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E854DE-3C9E-3055-4109-8DA82516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781B23-7848-79B4-05C4-C2D0625B6415}"/>
              </a:ext>
            </a:extLst>
          </p:cNvPr>
          <p:cNvSpPr txBox="1"/>
          <p:nvPr/>
        </p:nvSpPr>
        <p:spPr>
          <a:xfrm>
            <a:off x="0" y="6033155"/>
            <a:ext cx="12192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Note: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6245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162</Words>
  <Application>Microsoft Office PowerPoint</Application>
  <PresentationFormat>Widescreen</PresentationFormat>
  <Paragraphs>68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Luigi Ferruglio</dc:creator>
  <cp:lastModifiedBy>Luigi Ferruglio</cp:lastModifiedBy>
  <cp:revision>27</cp:revision>
  <cp:lastPrinted>2024-01-25T14:43:22Z</cp:lastPrinted>
  <dcterms:created xsi:type="dcterms:W3CDTF">2024-01-25T11:56:02Z</dcterms:created>
  <dcterms:modified xsi:type="dcterms:W3CDTF">2024-01-25T20:26:43Z</dcterms:modified>
</cp:coreProperties>
</file>